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806" r:id="rId2"/>
  </p:sldMasterIdLst>
  <p:notesMasterIdLst>
    <p:notesMasterId r:id="rId17"/>
  </p:notesMasterIdLst>
  <p:handoutMasterIdLst>
    <p:handoutMasterId r:id="rId18"/>
  </p:handoutMasterIdLst>
  <p:sldIdLst>
    <p:sldId id="1567" r:id="rId3"/>
    <p:sldId id="1568" r:id="rId4"/>
    <p:sldId id="1569" r:id="rId5"/>
    <p:sldId id="1570" r:id="rId6"/>
    <p:sldId id="1579" r:id="rId7"/>
    <p:sldId id="1571" r:id="rId8"/>
    <p:sldId id="1572" r:id="rId9"/>
    <p:sldId id="1573" r:id="rId10"/>
    <p:sldId id="1574" r:id="rId11"/>
    <p:sldId id="1575" r:id="rId12"/>
    <p:sldId id="1576" r:id="rId13"/>
    <p:sldId id="1577" r:id="rId14"/>
    <p:sldId id="1578" r:id="rId15"/>
    <p:sldId id="1347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FBFF13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FBFF13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FBFF13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FBFF13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FBFF13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3200" kern="1200">
        <a:solidFill>
          <a:srgbClr val="FBFF13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3200" kern="1200">
        <a:solidFill>
          <a:srgbClr val="FBFF13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3200" kern="1200">
        <a:solidFill>
          <a:srgbClr val="FBFF13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3200" kern="1200">
        <a:solidFill>
          <a:srgbClr val="FBFF13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gray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FCF"/>
    <a:srgbClr val="80FF00"/>
    <a:srgbClr val="C10202"/>
    <a:srgbClr val="FF6666"/>
    <a:srgbClr val="FF0000"/>
    <a:srgbClr val="FF0080"/>
    <a:srgbClr val="CCFF66"/>
    <a:srgbClr val="00FFFF"/>
    <a:srgbClr val="9BCD9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7" autoAdjust="0"/>
    <p:restoredTop sz="92081" autoAdjust="0"/>
  </p:normalViewPr>
  <p:slideViewPr>
    <p:cSldViewPr snapToGrid="0" showGuides="1">
      <p:cViewPr varScale="1">
        <p:scale>
          <a:sx n="100" d="100"/>
          <a:sy n="100" d="100"/>
        </p:scale>
        <p:origin x="-96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ndrik\Documents\BREIN%20steekproeven%20II+II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endrik\Documents\BREIN%20steekproeven%20II+II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/>
            </a:pPr>
            <a:r>
              <a:rPr lang="en-US" sz="1000" b="1"/>
              <a:t>Box Plots % uitwisselaars</a:t>
            </a:r>
            <a:r>
              <a:rPr lang="en-US" sz="1000" b="1" baseline="0"/>
              <a:t> </a:t>
            </a:r>
            <a:r>
              <a:rPr lang="en-US" sz="1000" b="1"/>
              <a:t>Ziggo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0691318870672094"/>
          <c:y val="0.125438596491228"/>
          <c:w val="0.924438024735939"/>
          <c:h val="0.6692982456140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'BoxPlot BREIN Ziggo'!$A$28</c:f>
              <c:strCache>
                <c:ptCount val="1"/>
                <c:pt idx="0">
                  <c:v>Q1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errBars>
            <c:errBarType val="minus"/>
            <c:errValType val="cust"/>
            <c:noEndCap val="0"/>
            <c:minus>
              <c:numRef>
                <c:f>'BoxPlot BREIN Ziggo'!$B$44:$D$44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8.783783783783781</c:v>
                  </c:pt>
                  <c:pt idx="2">
                    <c:v>6.9702089253881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'BoxPlot BREIN Ziggo'!$B$26:$D$26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Ziggo'!$B$28:$D$28</c:f>
              <c:numCache>
                <c:formatCode>0.00</c:formatCode>
                <c:ptCount val="3"/>
                <c:pt idx="0">
                  <c:v>26.5</c:v>
                </c:pt>
                <c:pt idx="1">
                  <c:v>25.0</c:v>
                </c:pt>
                <c:pt idx="2">
                  <c:v>26.5354263166924</c:v>
                </c:pt>
              </c:numCache>
            </c:numRef>
          </c:val>
        </c:ser>
        <c:ser>
          <c:idx val="1"/>
          <c:order val="1"/>
          <c:tx>
            <c:strRef>
              <c:f>'BoxPlot BREIN Ziggo'!$A$36</c:f>
              <c:strCache>
                <c:ptCount val="1"/>
                <c:pt idx="0">
                  <c:v>Q2-Q1</c:v>
                </c:pt>
              </c:strCache>
            </c:strRef>
          </c:tx>
          <c:spPr>
            <a:pattFill prst="pct50">
              <a:fgClr>
                <a:schemeClr val="accent3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'BoxPlot BREIN Ziggo'!$B$26:$D$26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Ziggo'!$B$36:$D$36</c:f>
              <c:numCache>
                <c:formatCode>0.000</c:formatCode>
                <c:ptCount val="3"/>
                <c:pt idx="0">
                  <c:v>0.0</c:v>
                </c:pt>
                <c:pt idx="1">
                  <c:v>2.991452991452991</c:v>
                </c:pt>
                <c:pt idx="2">
                  <c:v>7.199513442343701</c:v>
                </c:pt>
              </c:numCache>
            </c:numRef>
          </c:val>
        </c:ser>
        <c:ser>
          <c:idx val="2"/>
          <c:order val="2"/>
          <c:tx>
            <c:strRef>
              <c:f>'BoxPlot BREIN Ziggo'!$A$37</c:f>
              <c:strCache>
                <c:ptCount val="1"/>
                <c:pt idx="0">
                  <c:v>Q3-Q2</c:v>
                </c:pt>
              </c:strCache>
            </c:strRef>
          </c:tx>
          <c:spPr>
            <a:pattFill prst="pct25">
              <a:fgClr>
                <a:schemeClr val="accent5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'BoxPlot BREIN Ziggo'!$B$43:$D$43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6.505537881465774</c:v>
                  </c:pt>
                  <c:pt idx="2">
                    <c:v>22.6495726495727</c:v>
                  </c:pt>
                </c:numCache>
              </c:numRef>
            </c:pl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'BoxPlot BREIN Ziggo'!$B$26:$D$26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Ziggo'!$B$37:$D$37</c:f>
              <c:numCache>
                <c:formatCode>0.000</c:formatCode>
                <c:ptCount val="3"/>
                <c:pt idx="0">
                  <c:v>0.0</c:v>
                </c:pt>
                <c:pt idx="1">
                  <c:v>4.39189801597013</c:v>
                </c:pt>
                <c:pt idx="2">
                  <c:v>10.2821542580579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5297480"/>
        <c:axId val="2135294056"/>
      </c:barChart>
      <c:lineChart>
        <c:grouping val="standard"/>
        <c:varyColors val="0"/>
        <c:ser>
          <c:idx val="4"/>
          <c:order val="3"/>
          <c:tx>
            <c:v>Min Outlier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'BoxPlot BREIN Ziggo'!$B$26:$D$26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Ziggo'!$B$47:$D$47</c:f>
              <c:numCache>
                <c:formatCode>General</c:formatCode>
                <c:ptCount val="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</c:numCache>
            </c:numRef>
          </c:val>
          <c:smooth val="0"/>
        </c:ser>
        <c:ser>
          <c:idx val="3"/>
          <c:order val="4"/>
          <c:tx>
            <c:v>Max Outlier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'BoxPlot BREIN Ziggo'!$B$26:$D$26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Ziggo'!$B$46:$D$46</c:f>
              <c:numCache>
                <c:formatCode>General</c:formatCode>
                <c:ptCount val="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v>Gemiddelde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'BoxPlot BREIN Ziggo'!$B$107:$D$107</c:f>
                <c:numCache>
                  <c:formatCode>General</c:formatCode>
                  <c:ptCount val="3"/>
                  <c:pt idx="0">
                    <c:v>6.5</c:v>
                  </c:pt>
                  <c:pt idx="1">
                    <c:v>5.37972649445534</c:v>
                  </c:pt>
                  <c:pt idx="2">
                    <c:v>14.56026910040988</c:v>
                  </c:pt>
                </c:numCache>
              </c:numRef>
            </c:plus>
            <c:minus>
              <c:numRef>
                <c:f>'BoxPlot BREIN Ziggo'!$B$107:$D$107</c:f>
                <c:numCache>
                  <c:formatCode>General</c:formatCode>
                  <c:ptCount val="3"/>
                  <c:pt idx="0">
                    <c:v>6.5</c:v>
                  </c:pt>
                  <c:pt idx="1">
                    <c:v>5.37972649445534</c:v>
                  </c:pt>
                  <c:pt idx="2">
                    <c:v>14.56026910040988</c:v>
                  </c:pt>
                </c:numCache>
              </c:numRef>
            </c:minus>
            <c:spPr>
              <a:ln w="44450" cap="sq" cmpd="sng">
                <a:solidFill>
                  <a:srgbClr val="FFC000"/>
                </a:solidFill>
              </a:ln>
            </c:spPr>
          </c:errBars>
          <c:cat>
            <c:strRef>
              <c:f>'BoxPlot BREIN Ziggo'!$B$26:$D$26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Ziggo'!$B$106:$D$106</c:f>
              <c:numCache>
                <c:formatCode>0.00</c:formatCode>
                <c:ptCount val="3"/>
                <c:pt idx="0">
                  <c:v>26.5</c:v>
                </c:pt>
                <c:pt idx="1">
                  <c:v>28.78768416779226</c:v>
                </c:pt>
                <c:pt idx="2">
                  <c:v>37.30597872439763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297480"/>
        <c:axId val="2135294056"/>
      </c:lineChart>
      <c:catAx>
        <c:axId val="2135297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5294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5294056"/>
        <c:scaling>
          <c:orientation val="minMax"/>
          <c:min val="0.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52974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92283266148816"/>
          <c:y val="0.923684210526316"/>
          <c:w val="0.354224146981627"/>
          <c:h val="0.0584989639452963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1"/>
            </a:pPr>
            <a:r>
              <a:rPr lang="en-US" sz="900" b="1"/>
              <a:t>Box Plots % uitwisselaars XS4ALL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0691318870672094"/>
          <c:y val="0.125438596491228"/>
          <c:w val="0.924438024735939"/>
          <c:h val="0.6692982456140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'BoxPlot BREIN XS4ALL'!$A$28</c:f>
              <c:strCache>
                <c:ptCount val="1"/>
                <c:pt idx="0">
                  <c:v>Q1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errBars>
            <c:errBarType val="minus"/>
            <c:errValType val="cust"/>
            <c:noEndCap val="0"/>
            <c:minus>
              <c:numRef>
                <c:f>'BoxPlot BREIN XS4ALL'!$B$44:$D$44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3.067835365853659</c:v>
                  </c:pt>
                  <c:pt idx="2">
                    <c:v>2.36900780379041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'BoxPlot BREIN XS4ALL'!$B$26:$D$26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XS4ALL'!$B$28:$D$28</c:f>
              <c:numCache>
                <c:formatCode>0.00</c:formatCode>
                <c:ptCount val="3"/>
                <c:pt idx="0">
                  <c:v>0.0</c:v>
                </c:pt>
                <c:pt idx="1">
                  <c:v>3.067835365853659</c:v>
                </c:pt>
                <c:pt idx="2">
                  <c:v>2.36900780379041</c:v>
                </c:pt>
              </c:numCache>
            </c:numRef>
          </c:val>
        </c:ser>
        <c:ser>
          <c:idx val="1"/>
          <c:order val="1"/>
          <c:tx>
            <c:strRef>
              <c:f>'BoxPlot BREIN XS4ALL'!$A$36</c:f>
              <c:strCache>
                <c:ptCount val="1"/>
                <c:pt idx="0">
                  <c:v>Q2-Q1</c:v>
                </c:pt>
              </c:strCache>
            </c:strRef>
          </c:tx>
          <c:spPr>
            <a:pattFill prst="pct50">
              <a:fgClr>
                <a:schemeClr val="accent3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'BoxPlot BREIN XS4ALL'!$B$26:$D$26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XS4ALL'!$B$36:$D$36</c:f>
              <c:numCache>
                <c:formatCode>0.000</c:formatCode>
                <c:ptCount val="3"/>
                <c:pt idx="0">
                  <c:v>0.0</c:v>
                </c:pt>
                <c:pt idx="1">
                  <c:v>1.361716775368962</c:v>
                </c:pt>
                <c:pt idx="2">
                  <c:v>1.24545002753489</c:v>
                </c:pt>
              </c:numCache>
            </c:numRef>
          </c:val>
        </c:ser>
        <c:ser>
          <c:idx val="2"/>
          <c:order val="2"/>
          <c:tx>
            <c:strRef>
              <c:f>'BoxPlot BREIN XS4ALL'!$A$37</c:f>
              <c:strCache>
                <c:ptCount val="1"/>
                <c:pt idx="0">
                  <c:v>Q3-Q2</c:v>
                </c:pt>
              </c:strCache>
            </c:strRef>
          </c:tx>
          <c:spPr>
            <a:pattFill prst="pct25">
              <a:fgClr>
                <a:schemeClr val="accent5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'BoxPlot BREIN XS4ALL'!$B$43:$D$43</c:f>
                <c:numCache>
                  <c:formatCode>General</c:formatCode>
                  <c:ptCount val="3"/>
                  <c:pt idx="0">
                    <c:v>0.0</c:v>
                  </c:pt>
                  <c:pt idx="1">
                    <c:v>3.424999182285024</c:v>
                  </c:pt>
                  <c:pt idx="2">
                    <c:v>4.797297297297295</c:v>
                  </c:pt>
                </c:numCache>
              </c:numRef>
            </c:pl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'BoxPlot BREIN XS4ALL'!$B$26:$D$26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XS4ALL'!$B$37:$D$37</c:f>
              <c:numCache>
                <c:formatCode>0.000</c:formatCode>
                <c:ptCount val="3"/>
                <c:pt idx="0">
                  <c:v>0.0</c:v>
                </c:pt>
                <c:pt idx="1">
                  <c:v>1.867670898714578</c:v>
                </c:pt>
                <c:pt idx="2">
                  <c:v>1.588244871377405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5178904"/>
        <c:axId val="2135176808"/>
      </c:barChart>
      <c:lineChart>
        <c:grouping val="standard"/>
        <c:varyColors val="0"/>
        <c:ser>
          <c:idx val="4"/>
          <c:order val="3"/>
          <c:tx>
            <c:v>Min Outlier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'BoxPlot BREIN XS4ALL'!$B$26:$D$26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XS4ALL'!$B$47:$D$47</c:f>
              <c:numCache>
                <c:formatCode>General</c:formatCode>
                <c:ptCount val="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</c:numCache>
            </c:numRef>
          </c:val>
          <c:smooth val="0"/>
        </c:ser>
        <c:ser>
          <c:idx val="3"/>
          <c:order val="4"/>
          <c:tx>
            <c:v>Max Outlier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'BoxPlot BREIN XS4ALL'!$B$26:$D$26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XS4ALL'!$B$46:$D$46</c:f>
              <c:numCache>
                <c:formatCode>General</c:formatCode>
                <c:ptCount val="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v>Gemiddelde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'BoxPlot BREIN XS4ALL'!$B$107:$D$107</c:f>
                <c:numCache>
                  <c:formatCode>General</c:formatCode>
                  <c:ptCount val="3"/>
                  <c:pt idx="1">
                    <c:v>2.318042930888353</c:v>
                  </c:pt>
                  <c:pt idx="2">
                    <c:v>2.859443753432103</c:v>
                  </c:pt>
                </c:numCache>
              </c:numRef>
            </c:plus>
            <c:minus>
              <c:numRef>
                <c:f>'BoxPlot BREIN XS4ALL'!$B$107:$D$107</c:f>
                <c:numCache>
                  <c:formatCode>General</c:formatCode>
                  <c:ptCount val="3"/>
                  <c:pt idx="1">
                    <c:v>2.318042930888353</c:v>
                  </c:pt>
                  <c:pt idx="2">
                    <c:v>2.859443753432103</c:v>
                  </c:pt>
                </c:numCache>
              </c:numRef>
            </c:minus>
            <c:spPr>
              <a:ln w="44450" cap="sq" cmpd="sng">
                <a:solidFill>
                  <a:srgbClr val="FFC000"/>
                </a:solidFill>
              </a:ln>
            </c:spPr>
          </c:errBars>
          <c:cat>
            <c:strRef>
              <c:f>'BoxPlot BREIN XS4ALL'!$B$26:$D$26</c:f>
              <c:strCache>
                <c:ptCount val="3"/>
                <c:pt idx="0">
                  <c:v>BREIN I          (4 films)</c:v>
                </c:pt>
                <c:pt idx="1">
                  <c:v>BREIN II       (50 films)</c:v>
                </c:pt>
                <c:pt idx="2">
                  <c:v>BREIN III       (15 films)</c:v>
                </c:pt>
              </c:strCache>
            </c:strRef>
          </c:cat>
          <c:val>
            <c:numRef>
              <c:f>'BoxPlot BREIN XS4ALL'!$B$106:$D$106</c:f>
              <c:numCache>
                <c:formatCode>0.00</c:formatCode>
                <c:ptCount val="3"/>
                <c:pt idx="1">
                  <c:v>4.522088394405327</c:v>
                </c:pt>
                <c:pt idx="2">
                  <c:v>4.00569529031804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178904"/>
        <c:axId val="2135176808"/>
      </c:lineChart>
      <c:catAx>
        <c:axId val="2135178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5176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5176808"/>
        <c:scaling>
          <c:orientation val="minMax"/>
          <c:min val="0.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51789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92283266148816"/>
          <c:y val="0.923684210526316"/>
          <c:w val="0.354224146981627"/>
          <c:h val="0.0584989639452963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9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1"/>
            </a:pPr>
            <a:r>
              <a:rPr lang="en-US" b="1"/>
              <a:t>Box Plots % uitwisselaars Ziggo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0691318870672094"/>
          <c:y val="0.11140350877193"/>
          <c:w val="0.924438024735939"/>
          <c:h val="0.6486111111111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'BoxPlot Eigen Ziggo'!$A$28</c:f>
              <c:strCache>
                <c:ptCount val="1"/>
                <c:pt idx="0">
                  <c:v>Q1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errBars>
            <c:errBarType val="minus"/>
            <c:errValType val="cust"/>
            <c:noEndCap val="0"/>
            <c:minus>
              <c:numRef>
                <c:f>'BoxPlot Eigen Ziggo'!$B$44:$F$44</c:f>
                <c:numCache>
                  <c:formatCode>General</c:formatCode>
                  <c:ptCount val="5"/>
                  <c:pt idx="0">
                    <c:v>8.477500000000006</c:v>
                  </c:pt>
                  <c:pt idx="1">
                    <c:v>10.7275</c:v>
                  </c:pt>
                  <c:pt idx="2">
                    <c:v>8.300000000000002</c:v>
                  </c:pt>
                  <c:pt idx="3">
                    <c:v>5.127499999999986</c:v>
                  </c:pt>
                  <c:pt idx="4">
                    <c:v>3.952499999999997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'BoxPlot Eigen Ziggo'!$B$26:$F$26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Ziggo'!$B$28:$F$28</c:f>
              <c:numCache>
                <c:formatCode>0.00</c:formatCode>
                <c:ptCount val="5"/>
                <c:pt idx="0">
                  <c:v>32.08750000000001</c:v>
                </c:pt>
                <c:pt idx="1">
                  <c:v>25.4375</c:v>
                </c:pt>
                <c:pt idx="2">
                  <c:v>24.27</c:v>
                </c:pt>
                <c:pt idx="3">
                  <c:v>20.8675</c:v>
                </c:pt>
                <c:pt idx="4">
                  <c:v>19.1025</c:v>
                </c:pt>
              </c:numCache>
            </c:numRef>
          </c:val>
        </c:ser>
        <c:ser>
          <c:idx val="1"/>
          <c:order val="1"/>
          <c:tx>
            <c:strRef>
              <c:f>'BoxPlot Eigen Ziggo'!$A$36</c:f>
              <c:strCache>
                <c:ptCount val="1"/>
                <c:pt idx="0">
                  <c:v>Q2-Q1</c:v>
                </c:pt>
              </c:strCache>
            </c:strRef>
          </c:tx>
          <c:spPr>
            <a:pattFill prst="pct50">
              <a:fgClr>
                <a:schemeClr val="accent3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'BoxPlot Eigen Ziggo'!$B$26:$F$26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Ziggo'!$B$36:$F$36</c:f>
              <c:numCache>
                <c:formatCode>0.000</c:formatCode>
                <c:ptCount val="5"/>
                <c:pt idx="0">
                  <c:v>10.9425</c:v>
                </c:pt>
                <c:pt idx="1">
                  <c:v>7.732500000000002</c:v>
                </c:pt>
                <c:pt idx="2">
                  <c:v>6.93</c:v>
                </c:pt>
                <c:pt idx="3">
                  <c:v>2.5875</c:v>
                </c:pt>
                <c:pt idx="4">
                  <c:v>5.917500000000004</c:v>
                </c:pt>
              </c:numCache>
            </c:numRef>
          </c:val>
        </c:ser>
        <c:ser>
          <c:idx val="2"/>
          <c:order val="2"/>
          <c:tx>
            <c:strRef>
              <c:f>'BoxPlot Eigen Ziggo'!$A$37</c:f>
              <c:strCache>
                <c:ptCount val="1"/>
                <c:pt idx="0">
                  <c:v>Q3-Q2</c:v>
                </c:pt>
              </c:strCache>
            </c:strRef>
          </c:tx>
          <c:spPr>
            <a:pattFill prst="pct25">
              <a:fgClr>
                <a:schemeClr val="accent5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'BoxPlot Eigen Ziggo'!$B$43:$F$43</c:f>
                <c:numCache>
                  <c:formatCode>General</c:formatCode>
                  <c:ptCount val="5"/>
                  <c:pt idx="0">
                    <c:v>11.795</c:v>
                  </c:pt>
                  <c:pt idx="1">
                    <c:v>29.375</c:v>
                  </c:pt>
                  <c:pt idx="2">
                    <c:v>10.65</c:v>
                  </c:pt>
                  <c:pt idx="3">
                    <c:v>5.27</c:v>
                  </c:pt>
                  <c:pt idx="4">
                    <c:v>11.6625</c:v>
                  </c:pt>
                </c:numCache>
              </c:numRef>
            </c:pl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'BoxPlot Eigen Ziggo'!$B$26:$F$26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Ziggo'!$B$37:$F$37</c:f>
              <c:numCache>
                <c:formatCode>0.000</c:formatCode>
                <c:ptCount val="5"/>
                <c:pt idx="0">
                  <c:v>3.174999999999997</c:v>
                </c:pt>
                <c:pt idx="1">
                  <c:v>12.455</c:v>
                </c:pt>
                <c:pt idx="2">
                  <c:v>5.809999999999999</c:v>
                </c:pt>
                <c:pt idx="3">
                  <c:v>3.255000000000003</c:v>
                </c:pt>
                <c:pt idx="4">
                  <c:v>3.917499999999997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5064664"/>
        <c:axId val="2135055528"/>
      </c:barChart>
      <c:lineChart>
        <c:grouping val="standard"/>
        <c:varyColors val="0"/>
        <c:ser>
          <c:idx val="4"/>
          <c:order val="3"/>
          <c:tx>
            <c:v>Min Outlier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'BoxPlot Eigen Ziggo'!$B$26:$F$26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Ziggo'!$B$47:$F$47</c:f>
              <c:numCache>
                <c:formatCode>General</c:formatCode>
                <c:ptCount val="5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  <c:smooth val="0"/>
        </c:ser>
        <c:ser>
          <c:idx val="3"/>
          <c:order val="4"/>
          <c:tx>
            <c:v>Max Outlier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'BoxPlot Eigen Ziggo'!$B$26:$F$26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Ziggo'!$B$46:$F$46</c:f>
              <c:numCache>
                <c:formatCode>General</c:formatCode>
                <c:ptCount val="5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v>Gemiddelde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'BoxPlot Eigen Ziggo'!$B$107:$F$107</c:f>
                <c:numCache>
                  <c:formatCode>General</c:formatCode>
                  <c:ptCount val="5"/>
                  <c:pt idx="0">
                    <c:v>9.432817469248684</c:v>
                  </c:pt>
                  <c:pt idx="1">
                    <c:v>14.28085903207076</c:v>
                  </c:pt>
                  <c:pt idx="2">
                    <c:v>8.674159100278166</c:v>
                  </c:pt>
                  <c:pt idx="3">
                    <c:v>4.444798758099202</c:v>
                  </c:pt>
                  <c:pt idx="4">
                    <c:v>6.426812550211465</c:v>
                  </c:pt>
                </c:numCache>
              </c:numRef>
            </c:plus>
            <c:minus>
              <c:numRef>
                <c:f>'BoxPlot Eigen Ziggo'!$B$107:$F$107</c:f>
                <c:numCache>
                  <c:formatCode>General</c:formatCode>
                  <c:ptCount val="5"/>
                  <c:pt idx="0">
                    <c:v>9.432817469248684</c:v>
                  </c:pt>
                  <c:pt idx="1">
                    <c:v>14.28085903207076</c:v>
                  </c:pt>
                  <c:pt idx="2">
                    <c:v>8.674159100278166</c:v>
                  </c:pt>
                  <c:pt idx="3">
                    <c:v>4.444798758099202</c:v>
                  </c:pt>
                  <c:pt idx="4">
                    <c:v>6.426812550211465</c:v>
                  </c:pt>
                </c:numCache>
              </c:numRef>
            </c:minus>
            <c:spPr>
              <a:ln w="44450" cap="sq" cmpd="sng">
                <a:solidFill>
                  <a:srgbClr val="FFC000"/>
                </a:solidFill>
              </a:ln>
            </c:spPr>
          </c:errBars>
          <c:cat>
            <c:strRef>
              <c:f>'BoxPlot Eigen Ziggo'!$B$26:$F$26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Ziggo'!$B$106:$F$106</c:f>
              <c:numCache>
                <c:formatCode>0.00</c:formatCode>
                <c:ptCount val="5"/>
                <c:pt idx="0">
                  <c:v>40.81785714285714</c:v>
                </c:pt>
                <c:pt idx="1">
                  <c:v>36.08714285714284</c:v>
                </c:pt>
                <c:pt idx="2">
                  <c:v>31.21178571428572</c:v>
                </c:pt>
                <c:pt idx="3">
                  <c:v>23.778</c:v>
                </c:pt>
                <c:pt idx="4">
                  <c:v>25.19266666666667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064664"/>
        <c:axId val="2135055528"/>
      </c:lineChart>
      <c:catAx>
        <c:axId val="2135064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35055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505552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350646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92283266148816"/>
          <c:y val="0.923684210526316"/>
          <c:w val="0.302507293218415"/>
          <c:h val="0.0584989639452963"/>
        </c:manualLayout>
      </c:layout>
      <c:overlay val="0"/>
      <c:spPr>
        <a:solidFill>
          <a:srgbClr val="FFFFFF"/>
        </a:solidFill>
        <a:ln w="25400">
          <a:noFill/>
        </a:ln>
      </c:spPr>
    </c:legend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1"/>
            </a:pPr>
            <a:r>
              <a:rPr lang="en-US" b="1"/>
              <a:t>Box Plots % uitwisselaars XS4ALL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0691318870672094"/>
          <c:y val="0.11140350877193"/>
          <c:w val="0.924438024735939"/>
          <c:h val="0.6617219236340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'BoxPlot Eigen XS4ALL'!$A$28</c:f>
              <c:strCache>
                <c:ptCount val="1"/>
                <c:pt idx="0">
                  <c:v>Q1</c:v>
                </c:pt>
              </c:strCache>
            </c:strRef>
          </c:tx>
          <c:spPr>
            <a:noFill/>
            <a:ln w="25400">
              <a:noFill/>
            </a:ln>
          </c:spPr>
          <c:invertIfNegative val="0"/>
          <c:errBars>
            <c:errBarType val="minus"/>
            <c:errValType val="cust"/>
            <c:noEndCap val="0"/>
            <c:minus>
              <c:numRef>
                <c:f>'BoxPlot Eigen XS4ALL'!$B$44:$F$44</c:f>
                <c:numCache>
                  <c:formatCode>General</c:formatCode>
                  <c:ptCount val="5"/>
                  <c:pt idx="0">
                    <c:v>1.5075</c:v>
                  </c:pt>
                  <c:pt idx="1">
                    <c:v>0.0</c:v>
                  </c:pt>
                  <c:pt idx="2">
                    <c:v>1.0</c:v>
                  </c:pt>
                  <c:pt idx="3">
                    <c:v>0.3925</c:v>
                  </c:pt>
                  <c:pt idx="4">
                    <c:v>0.6025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'BoxPlot Eigen XS4ALL'!$B$26:$F$26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XS4ALL'!$B$28:$F$28</c:f>
              <c:numCache>
                <c:formatCode>0.00</c:formatCode>
                <c:ptCount val="5"/>
                <c:pt idx="0">
                  <c:v>1.5075</c:v>
                </c:pt>
                <c:pt idx="1">
                  <c:v>0.0</c:v>
                </c:pt>
                <c:pt idx="2">
                  <c:v>1.0</c:v>
                </c:pt>
                <c:pt idx="3">
                  <c:v>1.0425</c:v>
                </c:pt>
                <c:pt idx="4">
                  <c:v>0.6025</c:v>
                </c:pt>
              </c:numCache>
            </c:numRef>
          </c:val>
        </c:ser>
        <c:ser>
          <c:idx val="1"/>
          <c:order val="1"/>
          <c:tx>
            <c:strRef>
              <c:f>'BoxPlot Eigen XS4ALL'!$A$36</c:f>
              <c:strCache>
                <c:ptCount val="1"/>
                <c:pt idx="0">
                  <c:v>Q2-Q1</c:v>
                </c:pt>
              </c:strCache>
            </c:strRef>
          </c:tx>
          <c:spPr>
            <a:pattFill prst="pct50">
              <a:fgClr>
                <a:schemeClr val="accent3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'BoxPlot Eigen XS4ALL'!$B$26:$F$26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XS4ALL'!$B$36:$F$36</c:f>
              <c:numCache>
                <c:formatCode>0.000</c:formatCode>
                <c:ptCount val="5"/>
                <c:pt idx="0">
                  <c:v>0.3675</c:v>
                </c:pt>
                <c:pt idx="1">
                  <c:v>0.0</c:v>
                </c:pt>
                <c:pt idx="2">
                  <c:v>0.485</c:v>
                </c:pt>
                <c:pt idx="3">
                  <c:v>0.6925</c:v>
                </c:pt>
                <c:pt idx="4">
                  <c:v>0.8075</c:v>
                </c:pt>
              </c:numCache>
            </c:numRef>
          </c:val>
        </c:ser>
        <c:ser>
          <c:idx val="2"/>
          <c:order val="2"/>
          <c:tx>
            <c:strRef>
              <c:f>'BoxPlot Eigen XS4ALL'!$A$37</c:f>
              <c:strCache>
                <c:ptCount val="1"/>
                <c:pt idx="0">
                  <c:v>Q3-Q2</c:v>
                </c:pt>
              </c:strCache>
            </c:strRef>
          </c:tx>
          <c:spPr>
            <a:pattFill prst="pct25">
              <a:fgClr>
                <a:schemeClr val="accent5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prstDash val="solid"/>
            </a:ln>
          </c:spPr>
          <c:invertIfNegative val="0"/>
          <c:errBars>
            <c:errBarType val="plus"/>
            <c:errValType val="cust"/>
            <c:noEndCap val="0"/>
            <c:plus>
              <c:numRef>
                <c:f>'BoxPlot Eigen XS4ALL'!$B$43:$F$43</c:f>
                <c:numCache>
                  <c:formatCode>General</c:formatCode>
                  <c:ptCount val="5"/>
                  <c:pt idx="0">
                    <c:v>3.5525</c:v>
                  </c:pt>
                  <c:pt idx="1">
                    <c:v>3.7275</c:v>
                  </c:pt>
                  <c:pt idx="2">
                    <c:v>3.6825</c:v>
                  </c:pt>
                  <c:pt idx="3">
                    <c:v>2.457499999999999</c:v>
                  </c:pt>
                  <c:pt idx="4">
                    <c:v>2.2125</c:v>
                  </c:pt>
                </c:numCache>
              </c:numRef>
            </c:pl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cat>
            <c:strRef>
              <c:f>'BoxPlot Eigen XS4ALL'!$B$26:$F$26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XS4ALL'!$B$37:$F$37</c:f>
              <c:numCache>
                <c:formatCode>0.000</c:formatCode>
                <c:ptCount val="5"/>
                <c:pt idx="0">
                  <c:v>0.8225</c:v>
                </c:pt>
                <c:pt idx="1">
                  <c:v>2.152499999999999</c:v>
                </c:pt>
                <c:pt idx="2">
                  <c:v>1.5725</c:v>
                </c:pt>
                <c:pt idx="3">
                  <c:v>1.0675</c:v>
                </c:pt>
                <c:pt idx="4">
                  <c:v>1.117499999999999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4923928"/>
        <c:axId val="2134918152"/>
      </c:barChart>
      <c:lineChart>
        <c:grouping val="standard"/>
        <c:varyColors val="0"/>
        <c:ser>
          <c:idx val="4"/>
          <c:order val="3"/>
          <c:tx>
            <c:v>Min Outlier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'BoxPlot Eigen XS4ALL'!$B$26:$F$26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XS4ALL'!$B$47:$F$47</c:f>
              <c:numCache>
                <c:formatCode>General</c:formatCode>
                <c:ptCount val="5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  <c:smooth val="0"/>
        </c:ser>
        <c:ser>
          <c:idx val="3"/>
          <c:order val="4"/>
          <c:tx>
            <c:v>Max Outlier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'BoxPlot Eigen XS4ALL'!$B$26:$F$26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XS4ALL'!$B$46:$F$46</c:f>
              <c:numCache>
                <c:formatCode>General</c:formatCode>
                <c:ptCount val="5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v>Gemiddelde</c:v>
          </c:tx>
          <c:spPr>
            <a:ln w="28575">
              <a:noFill/>
            </a:ln>
          </c:spPr>
          <c:errBars>
            <c:errDir val="y"/>
            <c:errBarType val="both"/>
            <c:errValType val="cust"/>
            <c:noEndCap val="0"/>
            <c:plus>
              <c:numRef>
                <c:f>'BoxPlot Eigen XS4ALL'!$B$107:$F$107</c:f>
                <c:numCache>
                  <c:formatCode>General</c:formatCode>
                  <c:ptCount val="5"/>
                  <c:pt idx="0">
                    <c:v>1.731020217934485</c:v>
                  </c:pt>
                  <c:pt idx="1">
                    <c:v>1.561964153015722</c:v>
                  </c:pt>
                  <c:pt idx="2">
                    <c:v>1.763253746773335</c:v>
                  </c:pt>
                  <c:pt idx="3">
                    <c:v>1.351761813338429</c:v>
                  </c:pt>
                  <c:pt idx="4">
                    <c:v>1.330522412020514</c:v>
                  </c:pt>
                </c:numCache>
              </c:numRef>
            </c:plus>
            <c:minus>
              <c:numRef>
                <c:f>'BoxPlot Eigen XS4ALL'!$B$107:$F$107</c:f>
                <c:numCache>
                  <c:formatCode>General</c:formatCode>
                  <c:ptCount val="5"/>
                  <c:pt idx="0">
                    <c:v>1.731020217934485</c:v>
                  </c:pt>
                  <c:pt idx="1">
                    <c:v>1.561964153015722</c:v>
                  </c:pt>
                  <c:pt idx="2">
                    <c:v>1.763253746773335</c:v>
                  </c:pt>
                  <c:pt idx="3">
                    <c:v>1.351761813338429</c:v>
                  </c:pt>
                  <c:pt idx="4">
                    <c:v>1.330522412020514</c:v>
                  </c:pt>
                </c:numCache>
              </c:numRef>
            </c:minus>
            <c:spPr>
              <a:ln w="44450" cap="sq" cmpd="sng">
                <a:solidFill>
                  <a:srgbClr val="FFC000"/>
                </a:solidFill>
              </a:ln>
            </c:spPr>
          </c:errBars>
          <c:cat>
            <c:strRef>
              <c:f>'BoxPlot Eigen XS4ALL'!$B$26:$F$26</c:f>
              <c:strCache>
                <c:ptCount val="5"/>
                <c:pt idx="0">
                  <c:v>Meting I         (28 films)</c:v>
                </c:pt>
                <c:pt idx="1">
                  <c:v>Meting II         (28 films)</c:v>
                </c:pt>
                <c:pt idx="2">
                  <c:v>Meting III         (28 films)</c:v>
                </c:pt>
                <c:pt idx="3">
                  <c:v>Meting IV    (top 10 NL)</c:v>
                </c:pt>
                <c:pt idx="4">
                  <c:v>Meting V    (top 30 NL)</c:v>
                </c:pt>
              </c:strCache>
            </c:strRef>
          </c:cat>
          <c:val>
            <c:numRef>
              <c:f>'BoxPlot Eigen XS4ALL'!$B$106:$F$106</c:f>
              <c:numCache>
                <c:formatCode>0.00</c:formatCode>
                <c:ptCount val="5"/>
                <c:pt idx="0">
                  <c:v>2.256071428571429</c:v>
                </c:pt>
                <c:pt idx="1">
                  <c:v>1.229642857142857</c:v>
                </c:pt>
                <c:pt idx="2">
                  <c:v>2.149285714285714</c:v>
                </c:pt>
                <c:pt idx="3">
                  <c:v>2.07</c:v>
                </c:pt>
                <c:pt idx="4">
                  <c:v>1.623666666666667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923928"/>
        <c:axId val="2134918152"/>
      </c:lineChart>
      <c:catAx>
        <c:axId val="2134923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34918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4918152"/>
        <c:scaling>
          <c:orientation val="minMax"/>
          <c:min val="0.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349239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92283266148816"/>
          <c:y val="0.923684210526316"/>
          <c:w val="0.246184272069084"/>
          <c:h val="0.0584989639452963"/>
        </c:manualLayout>
      </c:layout>
      <c:overlay val="0"/>
      <c:spPr>
        <a:solidFill>
          <a:srgbClr val="FFFFFF"/>
        </a:solidFill>
        <a:ln w="25400">
          <a:noFill/>
        </a:ln>
      </c:spPr>
    </c:legend>
    <c:plotVisOnly val="0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4276B-D1B2-D24B-A067-3E03C6155ABD}" type="datetimeFigureOut">
              <a:rPr lang="en-US" smtClean="0"/>
              <a:t>30-10-12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6E20C-42A0-ED43-BEB6-40266E018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12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D6F0FEB-6CB2-924B-9317-B26A6C860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00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F8105-57F3-BE4D-B6C8-A85311EAA968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 err="1" smtClean="0"/>
              <a:t>Mevrouw</a:t>
            </a:r>
            <a:r>
              <a:rPr lang="en-US" dirty="0" smtClean="0"/>
              <a:t> de Rector </a:t>
            </a:r>
            <a:r>
              <a:rPr lang="en-US" dirty="0" err="1" smtClean="0"/>
              <a:t>Magnificus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Mijnheer</a:t>
            </a:r>
            <a:r>
              <a:rPr lang="en-US" dirty="0" smtClean="0"/>
              <a:t> de </a:t>
            </a:r>
            <a:r>
              <a:rPr lang="en-US" dirty="0" err="1" smtClean="0"/>
              <a:t>Decaan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Geachte</a:t>
            </a:r>
            <a:r>
              <a:rPr lang="en-US" dirty="0" smtClean="0"/>
              <a:t> </a:t>
            </a:r>
            <a:r>
              <a:rPr lang="en-US" dirty="0" err="1" smtClean="0"/>
              <a:t>toehoorders</a:t>
            </a:r>
            <a:r>
              <a:rPr lang="en-US" dirty="0" smtClean="0"/>
              <a:t>, </a:t>
            </a:r>
            <a:r>
              <a:rPr lang="en-US" dirty="0" err="1" smtClean="0"/>
              <a:t>familieleden</a:t>
            </a:r>
            <a:r>
              <a:rPr lang="en-US" dirty="0" smtClean="0"/>
              <a:t>, </a:t>
            </a:r>
            <a:r>
              <a:rPr lang="en-US" dirty="0" err="1" smtClean="0"/>
              <a:t>vrienden</a:t>
            </a:r>
            <a:r>
              <a:rPr lang="en-US" dirty="0" smtClean="0"/>
              <a:t> en </a:t>
            </a:r>
            <a:r>
              <a:rPr lang="en-US" dirty="0" err="1" smtClean="0"/>
              <a:t>kennisen</a:t>
            </a:r>
            <a:r>
              <a:rPr lang="en-US" dirty="0" smtClean="0"/>
              <a:t>, Dear visitors from abroad,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Het Internet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heeft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grote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ontwikkeling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doorgemaakt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zijn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ongeveer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40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jarig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bestaan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Ooit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begonnen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als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experiment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om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robuust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data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verkeer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ondersteunen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in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gevaarlijke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militaire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omgevingen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is het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uitgegroeid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tot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van de basis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infrastructuren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voor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zowel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wetenschap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als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maatschappij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Waar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in het begin het Internet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nog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werd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gezien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als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pure data transport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infrastructuur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is het nu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inmiddels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synoniem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voor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hele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alternatieve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virtuele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wereld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op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zich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 De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ontwikkelingen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aan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de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gebruikerskant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gaan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overduidelijk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en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razendsnel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Wie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had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vijf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jaar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geleden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van twitter,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facebook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picassa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linkedin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gehoord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?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Googlen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en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twitteren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zijn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nu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werkwoorden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Ondertussen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zijn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ook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revolutionaire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ontwikkelingen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op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infrastructuur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niveau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gaande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, die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niet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snel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publieke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aandacht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zullen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trekken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 In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deze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publieke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les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zal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ik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U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idee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proberen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geven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van de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technische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ontwikkelingen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en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hun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toepassingen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in de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beoefening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van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wetenschap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Ik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dank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Emelie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want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kwam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altijd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ontegenzeggelijk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veel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op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haar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neer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als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ik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eens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op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reis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ben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voor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het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of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ander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 Arne en Jan Hein die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mij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dagelijks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laten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zien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dat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je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totaal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verschillende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kinderen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kunt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hebben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zeg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nou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zelf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accountant en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astrofysicus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uiteraard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dank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ik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mijn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ouders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dat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zij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het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mij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mogelijk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hebben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gemaakt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te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studeren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Helaas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heeft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mijn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moeder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deze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dag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niet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mogen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meemaken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maar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ik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weet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zeker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dat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ze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er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van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genoten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zou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hebben</a:t>
            </a:r>
            <a:r>
              <a:rPr lang="en-US" sz="1200" kern="1200" dirty="0" smtClean="0">
                <a:solidFill>
                  <a:schemeClr val="tx1"/>
                </a:solidFill>
                <a:latin typeface="Times" charset="0"/>
                <a:ea typeface="ＭＳ Ｐゴシック" charset="-128"/>
                <a:cs typeface="ＭＳ Ｐゴシック" charset="-128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6F0FEB-6CB2-924B-9317-B26A6C86012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2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gradFill rotWithShape="0">
          <a:gsLst>
            <a:gs pos="0">
              <a:srgbClr val="3A314B"/>
            </a:gs>
            <a:gs pos="100000">
              <a:srgbClr val="34254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spect="1" noChangeArrowheads="1"/>
          </p:cNvSpPr>
          <p:nvPr/>
        </p:nvSpPr>
        <p:spPr bwMode="auto">
          <a:xfrm>
            <a:off x="0" y="6000750"/>
            <a:ext cx="9144000" cy="857250"/>
          </a:xfrm>
          <a:prstGeom prst="rect">
            <a:avLst/>
          </a:prstGeom>
          <a:solidFill>
            <a:schemeClr val="bg1">
              <a:alpha val="9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  <a:latin typeface="Arial" pitchFamily="34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8" descr="Y 4x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846138"/>
            <a:ext cx="87725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25"/>
          <p:cNvGrpSpPr>
            <a:grpSpLocks noChangeAspect="1"/>
          </p:cNvGrpSpPr>
          <p:nvPr/>
        </p:nvGrpSpPr>
        <p:grpSpPr bwMode="auto">
          <a:xfrm>
            <a:off x="7704138" y="6111875"/>
            <a:ext cx="1068387" cy="342900"/>
            <a:chOff x="4921" y="3803"/>
            <a:chExt cx="748" cy="240"/>
          </a:xfrm>
        </p:grpSpPr>
        <p:pic>
          <p:nvPicPr>
            <p:cNvPr id="10" name="Picture 10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1" y="3804"/>
              <a:ext cx="358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5" y="3803"/>
              <a:ext cx="294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2" name="Text Box 12"/>
          <p:cNvSpPr txBox="1">
            <a:spLocks noChangeAspect="1" noChangeArrowheads="1"/>
          </p:cNvSpPr>
          <p:nvPr/>
        </p:nvSpPr>
        <p:spPr bwMode="auto">
          <a:xfrm>
            <a:off x="7524750" y="6599238"/>
            <a:ext cx="1362075" cy="163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53820" rIns="90000" bIns="45000"/>
          <a:lstStyle>
            <a:lvl1pPr algn="l"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hangingPunct="0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800" smtClean="0">
                <a:solidFill>
                  <a:srgbClr val="2F233E"/>
                </a:solidFill>
                <a:latin typeface="CartoGothic Std" pitchFamily="32" charset="0"/>
                <a:ea typeface="ＭＳ Ｐゴシック" charset="0"/>
                <a:cs typeface="DejaVu Sans" pitchFamily="34" charset="0"/>
              </a:rPr>
              <a:t>Grant agreement no. 248657</a:t>
            </a:r>
          </a:p>
        </p:txBody>
      </p:sp>
      <p:pic>
        <p:nvPicPr>
          <p:cNvPr id="13" name="Picture 12" descr="g2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92150"/>
            <a:ext cx="35385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/>
          <a:lstStyle>
            <a:lvl1pPr>
              <a:defRPr sz="44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2664"/>
            <a:ext cx="6400800" cy="1752600"/>
          </a:xfrm>
          <a:noFill/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07950" y="6021288"/>
            <a:ext cx="1368425" cy="684312"/>
          </a:xfrm>
          <a:noFill/>
          <a:ln>
            <a:noFill/>
          </a:ln>
        </p:spPr>
        <p:txBody>
          <a:bodyPr lIns="90000" tIns="46800" rIns="90000" bIns="46800"/>
          <a:lstStyle>
            <a:lvl1pPr marL="0" indent="0">
              <a:buNone/>
              <a:defRPr sz="1400">
                <a:solidFill>
                  <a:srgbClr val="4A233E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1"/>
          </p:nvPr>
        </p:nvSpPr>
        <p:spPr>
          <a:xfrm>
            <a:off x="1619672" y="6021288"/>
            <a:ext cx="1944688" cy="684312"/>
          </a:xfrm>
          <a:noFill/>
          <a:ln>
            <a:noFill/>
          </a:ln>
        </p:spPr>
        <p:txBody>
          <a:bodyPr/>
          <a:lstStyle>
            <a:lvl1pPr marL="0" indent="0" algn="l">
              <a:spcBef>
                <a:spcPct val="50000"/>
              </a:spcBef>
              <a:buNone/>
              <a:defRPr sz="1400">
                <a:solidFill>
                  <a:srgbClr val="4A233E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200">
                <a:solidFill>
                  <a:srgbClr val="4A233E"/>
                </a:solidFill>
              </a:defRPr>
            </a:lvl2pPr>
            <a:lvl3pPr>
              <a:defRPr sz="1100">
                <a:solidFill>
                  <a:srgbClr val="4A233E"/>
                </a:solidFill>
              </a:defRPr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5581623" y="6021288"/>
            <a:ext cx="1944216" cy="684312"/>
          </a:xfrm>
          <a:noFill/>
          <a:ln>
            <a:noFill/>
          </a:ln>
        </p:spPr>
        <p:txBody>
          <a:bodyPr/>
          <a:lstStyle>
            <a:lvl1pPr marL="0" indent="0" algn="l">
              <a:spcBef>
                <a:spcPct val="50000"/>
              </a:spcBef>
              <a:buNone/>
              <a:defRPr sz="1400">
                <a:solidFill>
                  <a:srgbClr val="4A233E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200">
                <a:solidFill>
                  <a:srgbClr val="4A233E"/>
                </a:solidFill>
              </a:defRPr>
            </a:lvl2pPr>
            <a:lvl3pPr>
              <a:defRPr sz="1100">
                <a:solidFill>
                  <a:srgbClr val="4A233E"/>
                </a:solidFill>
              </a:defRPr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89819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 userDrawn="1"/>
        </p:nvSpPr>
        <p:spPr bwMode="auto">
          <a:xfrm>
            <a:off x="0" y="765175"/>
            <a:ext cx="9144000" cy="561657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  <a:extLst/>
        </p:spPr>
        <p:txBody>
          <a:bodyPr lIns="90000" tIns="46800" rIns="90000" bIns="46800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0"/>
            <a:ext cx="6624736" cy="764704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s-ES" dirty="0" smtClean="0"/>
              <a:t>Haga clic para modificar el 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373764" y="1052736"/>
            <a:ext cx="8352928" cy="4824536"/>
          </a:xfrm>
          <a:noFill/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noProof="0" dirty="0" err="1" smtClean="0"/>
              <a:t>Haga</a:t>
            </a:r>
            <a:r>
              <a:rPr lang="en-US" noProof="0" dirty="0" smtClean="0"/>
              <a:t>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modificar</a:t>
            </a:r>
            <a:r>
              <a:rPr lang="en-US" noProof="0" dirty="0" smtClean="0"/>
              <a:t> el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patrón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Tercer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3"/>
            <a:r>
              <a:rPr lang="en-US" noProof="0" dirty="0" smtClean="0"/>
              <a:t>Cuarto </a:t>
            </a:r>
            <a:r>
              <a:rPr lang="en-US" noProof="0" dirty="0" err="1" smtClean="0"/>
              <a:t>nivel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nivel</a:t>
            </a:r>
            <a:endParaRPr lang="en-US" noProof="0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latin typeface="Calibri" charset="0"/>
                <a:cs typeface="Calibri" charset="0"/>
              </a:defRPr>
            </a:lvl1pPr>
          </a:lstStyle>
          <a:p>
            <a:fld id="{5FF08B99-D429-0F4B-8EAE-3A23646775A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4"/>
          </p:nvPr>
        </p:nvSpPr>
        <p:spPr>
          <a:xfrm>
            <a:off x="250825" y="6381750"/>
            <a:ext cx="3241675" cy="476250"/>
          </a:xfrm>
          <a:prstGeom prst="rect">
            <a:avLst/>
          </a:prstGeom>
        </p:spPr>
        <p:txBody>
          <a:bodyPr/>
          <a:lstStyle>
            <a:lvl1pPr algn="r">
              <a:defRPr sz="1050" dirty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1000">
                <a:solidFill>
                  <a:srgbClr val="FFFFFF"/>
                </a:solidFill>
              </a:rPr>
              <a:t>GLIF 2010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>
                <a:solidFill>
                  <a:srgbClr val="FFFFFF"/>
                </a:solidFill>
              </a:rPr>
              <a:t>13-14 October 2010 at CERN, Geneva, Switzerland</a:t>
            </a:r>
          </a:p>
        </p:txBody>
      </p:sp>
    </p:spTree>
    <p:extLst>
      <p:ext uri="{BB962C8B-B14F-4D97-AF65-F5344CB8AC3E}">
        <p14:creationId xmlns:p14="http://schemas.microsoft.com/office/powerpoint/2010/main" val="3748479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381750"/>
            <a:ext cx="2895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E306AB-2182-4149-BA4D-5BC88CB9476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84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27968"/>
            <a:ext cx="4038600" cy="4205288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7968"/>
            <a:ext cx="4040187" cy="4205288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381750"/>
            <a:ext cx="2895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4BA2B4-0B01-7A46-9CAD-478A0DA8FAB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96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2206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196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2206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196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381750"/>
            <a:ext cx="2895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22698D-1CEB-5840-906B-4660A3C14D1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44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381750"/>
            <a:ext cx="2895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037483-D792-DE49-A2BD-057F78D1C71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00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381750"/>
            <a:ext cx="2895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2A3761-490E-7542-86E7-7C8F2A7EDC9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36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16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67"/>
            <a:ext cx="5111750" cy="56370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58217"/>
            <a:ext cx="3008313" cy="4475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381750"/>
            <a:ext cx="2895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2E0F08-5A4D-E540-AD56-E6DAFFA8510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1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6165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3831"/>
            <a:ext cx="5486400" cy="4114800"/>
          </a:xfrm>
        </p:spPr>
        <p:txBody>
          <a:bodyPr lIns="90000" tIns="46800" rIns="90000" bIns="468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2839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381750"/>
            <a:ext cx="2895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CF1D36-FC3D-9C43-9FD1-9AA275362D0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477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56792"/>
            <a:ext cx="8231187" cy="42052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381750"/>
            <a:ext cx="2895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F8E1EE-1EC0-A341-877C-7FE085EFB09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20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8640"/>
            <a:ext cx="2057400" cy="55308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88640"/>
            <a:ext cx="6021387" cy="55308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0825" y="6381750"/>
            <a:ext cx="2895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3E557-BCAD-AE4B-8BF5-362B3E33F5A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341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spect="1" noChangeArrowheads="1"/>
          </p:cNvSpPr>
          <p:nvPr/>
        </p:nvSpPr>
        <p:spPr bwMode="auto">
          <a:xfrm>
            <a:off x="0" y="6000750"/>
            <a:ext cx="9144000" cy="857250"/>
          </a:xfrm>
          <a:prstGeom prst="rect">
            <a:avLst/>
          </a:prstGeom>
          <a:solidFill>
            <a:schemeClr val="bg1">
              <a:alpha val="9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  <a:latin typeface="Arial" pitchFamily="34" charset="0"/>
              <a:ea typeface="ＭＳ Ｐゴシック" charset="0"/>
              <a:cs typeface="Arial" charset="0"/>
            </a:endParaRPr>
          </a:p>
        </p:txBody>
      </p:sp>
      <p:pic>
        <p:nvPicPr>
          <p:cNvPr id="8" name="Picture 8" descr="Y 4x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846138"/>
            <a:ext cx="87725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25"/>
          <p:cNvGrpSpPr>
            <a:grpSpLocks noChangeAspect="1"/>
          </p:cNvGrpSpPr>
          <p:nvPr/>
        </p:nvGrpSpPr>
        <p:grpSpPr bwMode="auto">
          <a:xfrm>
            <a:off x="7704138" y="6111875"/>
            <a:ext cx="1068387" cy="342900"/>
            <a:chOff x="4921" y="3803"/>
            <a:chExt cx="748" cy="240"/>
          </a:xfrm>
        </p:grpSpPr>
        <p:pic>
          <p:nvPicPr>
            <p:cNvPr id="10" name="Picture 10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1" y="3804"/>
              <a:ext cx="358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5" y="3803"/>
              <a:ext cx="294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2" name="Text Box 12"/>
          <p:cNvSpPr txBox="1">
            <a:spLocks noChangeAspect="1" noChangeArrowheads="1"/>
          </p:cNvSpPr>
          <p:nvPr/>
        </p:nvSpPr>
        <p:spPr bwMode="auto">
          <a:xfrm>
            <a:off x="7524750" y="6599238"/>
            <a:ext cx="1362075" cy="1635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53820" rIns="90000" bIns="45000"/>
          <a:lstStyle>
            <a:lvl1pPr algn="l"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449263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hangingPunct="0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sz="800" smtClean="0">
                <a:solidFill>
                  <a:srgbClr val="2F233E"/>
                </a:solidFill>
                <a:latin typeface="CartoGothic Std" pitchFamily="32" charset="0"/>
                <a:ea typeface="ＭＳ Ｐゴシック" charset="0"/>
                <a:cs typeface="DejaVu Sans" pitchFamily="34" charset="0"/>
              </a:rPr>
              <a:t>Grant agreement no. 248657</a:t>
            </a:r>
          </a:p>
        </p:txBody>
      </p:sp>
      <p:pic>
        <p:nvPicPr>
          <p:cNvPr id="13" name="Picture 12" descr="g2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692150"/>
            <a:ext cx="35385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2664"/>
            <a:ext cx="6400800" cy="1752600"/>
          </a:xfrm>
          <a:noFill/>
          <a:ln>
            <a:noFill/>
          </a:ln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>
          <a:xfrm>
            <a:off x="107950" y="6021288"/>
            <a:ext cx="1368425" cy="684312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400">
                <a:solidFill>
                  <a:srgbClr val="4A233E"/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 smtClean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1"/>
          </p:nvPr>
        </p:nvSpPr>
        <p:spPr>
          <a:xfrm>
            <a:off x="1619672" y="6021288"/>
            <a:ext cx="1944688" cy="684312"/>
          </a:xfrm>
          <a:noFill/>
          <a:ln>
            <a:noFill/>
          </a:ln>
        </p:spPr>
        <p:txBody>
          <a:bodyPr/>
          <a:lstStyle>
            <a:lvl1pPr marL="0" indent="0" algn="l">
              <a:spcBef>
                <a:spcPct val="50000"/>
              </a:spcBef>
              <a:buNone/>
              <a:defRPr sz="1400">
                <a:solidFill>
                  <a:srgbClr val="4A233E"/>
                </a:solidFill>
              </a:defRPr>
            </a:lvl1pPr>
            <a:lvl2pPr>
              <a:defRPr sz="1200">
                <a:solidFill>
                  <a:srgbClr val="4A233E"/>
                </a:solidFill>
              </a:defRPr>
            </a:lvl2pPr>
            <a:lvl3pPr>
              <a:defRPr sz="1100">
                <a:solidFill>
                  <a:srgbClr val="4A233E"/>
                </a:solidFill>
              </a:defRPr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2"/>
          </p:nvPr>
        </p:nvSpPr>
        <p:spPr>
          <a:xfrm>
            <a:off x="5581623" y="6021288"/>
            <a:ext cx="1944216" cy="684312"/>
          </a:xfrm>
          <a:noFill/>
          <a:ln>
            <a:noFill/>
          </a:ln>
        </p:spPr>
        <p:txBody>
          <a:bodyPr/>
          <a:lstStyle>
            <a:lvl1pPr marL="0" indent="0" algn="l">
              <a:spcBef>
                <a:spcPct val="50000"/>
              </a:spcBef>
              <a:buNone/>
              <a:defRPr sz="1400">
                <a:solidFill>
                  <a:srgbClr val="4A233E"/>
                </a:solidFill>
              </a:defRPr>
            </a:lvl1pPr>
            <a:lvl2pPr>
              <a:defRPr sz="1200">
                <a:solidFill>
                  <a:srgbClr val="4A233E"/>
                </a:solidFill>
              </a:defRPr>
            </a:lvl2pPr>
            <a:lvl3pPr>
              <a:defRPr sz="1100">
                <a:solidFill>
                  <a:srgbClr val="4A233E"/>
                </a:solidFill>
              </a:defRPr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8141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Y 4x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846138"/>
            <a:ext cx="87725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A314B"/>
          </a:solidFill>
          <a:ln w="9525">
            <a:solidFill>
              <a:srgbClr val="3A314B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  <a:latin typeface="Arial" pitchFamily="34" charset="0"/>
              <a:ea typeface="ＭＳ Ｐゴシック" charset="0"/>
              <a:cs typeface="Arial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3A314B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r">
              <a:spcBef>
                <a:spcPct val="0"/>
              </a:spcBef>
              <a:buFontTx/>
              <a:buNone/>
              <a:defRPr/>
            </a:pPr>
            <a:endParaRPr lang="en-US" sz="1400">
              <a:solidFill>
                <a:srgbClr val="FFFFFF"/>
              </a:solidFill>
              <a:latin typeface="Arial" pitchFamily="34" charset="0"/>
              <a:ea typeface="ＭＳ Ｐゴシック" charset="0"/>
              <a:cs typeface="Arial" charset="0"/>
            </a:endParaRP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388" y="6381750"/>
            <a:ext cx="1763712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spcBef>
                <a:spcPct val="0"/>
              </a:spcBef>
              <a:buFontTx/>
              <a:buNone/>
            </a:pPr>
            <a:fld id="{FA7E46C3-D9EF-FD42-B43D-0707FE64AEAB}" type="slidenum">
              <a:rPr lang="en-US" sz="140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‹#›</a:t>
            </a:fld>
            <a:endParaRPr lang="en-US" sz="1400" smtClean="0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0"/>
            <a:ext cx="65532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pic>
        <p:nvPicPr>
          <p:cNvPr id="4103" name="Picture 8" descr="geysers-smal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74888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5175"/>
            <a:ext cx="9144000" cy="56165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8436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A233E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A233E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A233E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A233E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A233E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34400" y="6251575"/>
            <a:ext cx="60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604958"/>
            <a:ext cx="9144000" cy="2271348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ISOC Transparency Working Group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00FFFF"/>
                </a:solidFill>
              </a:rPr>
              <a:t>Cees de </a:t>
            </a:r>
            <a:r>
              <a:rPr lang="en-US" b="1" dirty="0" smtClean="0">
                <a:solidFill>
                  <a:srgbClr val="00FFFF"/>
                </a:solidFill>
              </a:rPr>
              <a:t>Laat  </a:t>
            </a:r>
            <a:r>
              <a:rPr lang="en-US" b="1" dirty="0">
                <a:solidFill>
                  <a:srgbClr val="00FFFF"/>
                </a:solidFill>
              </a:rPr>
              <a:t/>
            </a:r>
            <a:br>
              <a:rPr lang="en-US" b="1" dirty="0">
                <a:solidFill>
                  <a:srgbClr val="00FFFF"/>
                </a:solidFill>
              </a:rPr>
            </a:br>
            <a:endParaRPr lang="en-US" b="1" dirty="0" smtClean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0" y="65088"/>
              <a:ext cx="9144000" cy="0"/>
            </a:xfrm>
            <a:prstGeom prst="line">
              <a:avLst/>
            </a:prstGeom>
            <a:noFill/>
            <a:ln w="28575">
              <a:solidFill>
                <a:srgbClr val="CCCCCC"/>
              </a:solidFill>
              <a:round/>
              <a:headEnd type="triangle" w="med" len="med"/>
              <a:tailEnd type="triangle" w="med" len="med"/>
            </a:ln>
          </p:spPr>
          <p:txBody>
            <a:bodyPr wrap="none" lIns="18000" rIns="18000" anchor="ctr">
              <a:prstTxWarp prst="textNoShape">
                <a:avLst/>
              </a:prstTxWarp>
            </a:bodyPr>
            <a:lstStyle/>
            <a:p>
              <a:pPr algn="ctr"/>
              <a:endParaRPr lang="en-US" dirty="0" smtClean="0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 flipV="1">
              <a:off x="9067800" y="0"/>
              <a:ext cx="0" cy="6858000"/>
            </a:xfrm>
            <a:prstGeom prst="line">
              <a:avLst/>
            </a:prstGeom>
            <a:noFill/>
            <a:ln w="28575">
              <a:solidFill>
                <a:srgbClr val="CCCCCC"/>
              </a:solidFill>
              <a:round/>
              <a:headEnd type="triangle" w="med" len="med"/>
              <a:tailEnd type="triangle" w="med" len="med"/>
            </a:ln>
          </p:spPr>
          <p:txBody>
            <a:bodyPr wrap="none" lIns="18000" rIns="18000" anchor="ctr">
              <a:prstTxWarp prst="textNoShape">
                <a:avLst/>
              </a:prstTxWarp>
            </a:bodyPr>
            <a:lstStyle/>
            <a:p>
              <a:pPr algn="ctr"/>
              <a:endParaRPr lang="en-US" dirty="0" smtClean="0"/>
            </a:p>
          </p:txBody>
        </p:sp>
      </p:grpSp>
      <p:pic>
        <p:nvPicPr>
          <p:cNvPr id="5" name="Picture 4" descr="logo-sne-bi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774" y="6278614"/>
            <a:ext cx="1072937" cy="5793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72794"/>
            <a:ext cx="1447612" cy="58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2677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FFFF"/>
                </a:solidFill>
              </a:rPr>
              <a:t>Results: Boxplot </a:t>
            </a:r>
            <a:r>
              <a:rPr lang="en-GB" dirty="0" err="1" smtClean="0">
                <a:solidFill>
                  <a:srgbClr val="00FFFF"/>
                </a:solidFill>
              </a:rPr>
              <a:t>Ziggo</a:t>
            </a:r>
            <a:endParaRPr lang="en-GB" dirty="0">
              <a:solidFill>
                <a:srgbClr val="00FFFF"/>
              </a:solidFill>
            </a:endParaRPr>
          </a:p>
        </p:txBody>
      </p:sp>
      <p:graphicFrame>
        <p:nvGraphicFramePr>
          <p:cNvPr id="4" name="Grafiek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1084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logo-sne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68" y="6248400"/>
            <a:ext cx="1256632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278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FFFF"/>
                </a:solidFill>
              </a:rPr>
              <a:t>Results: Boxplot XS4ALL</a:t>
            </a:r>
            <a:endParaRPr lang="en-GB" dirty="0">
              <a:solidFill>
                <a:srgbClr val="00FFFF"/>
              </a:solidFill>
            </a:endParaRPr>
          </a:p>
        </p:txBody>
      </p:sp>
      <p:graphicFrame>
        <p:nvGraphicFramePr>
          <p:cNvPr id="4" name="Grafiek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6941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logo-sne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68" y="6248400"/>
            <a:ext cx="1256632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206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FFFF"/>
                </a:solidFill>
              </a:rPr>
              <a:t>Metingen</a:t>
            </a:r>
            <a:r>
              <a:rPr lang="en-GB" dirty="0" smtClean="0">
                <a:solidFill>
                  <a:srgbClr val="00FFFF"/>
                </a:solidFill>
              </a:rPr>
              <a:t> (Aug 2012)</a:t>
            </a:r>
            <a:endParaRPr lang="en-GB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oxplo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  <p:pic>
        <p:nvPicPr>
          <p:cNvPr id="5" name="Picture 4" descr="logo-sne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368" y="0"/>
            <a:ext cx="1256632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2566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FFFF"/>
                </a:solidFill>
              </a:rPr>
              <a:t>Nieuwe</a:t>
            </a:r>
            <a:r>
              <a:rPr lang="en-GB" dirty="0" smtClean="0">
                <a:solidFill>
                  <a:srgbClr val="00FFFF"/>
                </a:solidFill>
              </a:rPr>
              <a:t> </a:t>
            </a:r>
            <a:r>
              <a:rPr lang="en-GB" dirty="0" err="1" smtClean="0">
                <a:solidFill>
                  <a:srgbClr val="00FFFF"/>
                </a:solidFill>
              </a:rPr>
              <a:t>Metingen</a:t>
            </a:r>
            <a:r>
              <a:rPr lang="en-GB" dirty="0" smtClean="0">
                <a:solidFill>
                  <a:srgbClr val="00FFFF"/>
                </a:solidFill>
              </a:rPr>
              <a:t> (Oct 2012)</a:t>
            </a:r>
            <a:endParaRPr lang="en-GB" dirty="0">
              <a:solidFill>
                <a:srgbClr val="00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816" y="1525829"/>
            <a:ext cx="6515100" cy="5029200"/>
          </a:xfrm>
          <a:prstGeom prst="rect">
            <a:avLst/>
          </a:prstGeom>
        </p:spPr>
      </p:pic>
      <p:pic>
        <p:nvPicPr>
          <p:cNvPr id="4" name="Picture 3" descr="logo-sne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68" y="6248400"/>
            <a:ext cx="1256632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317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9518" y="-1035496"/>
            <a:ext cx="9115229" cy="1013071"/>
          </a:xfrm>
        </p:spPr>
        <p:txBody>
          <a:bodyPr/>
          <a:lstStyle/>
          <a:p>
            <a:r>
              <a:rPr lang="en-US" dirty="0" smtClean="0">
                <a:solidFill>
                  <a:srgbClr val="B8CFFF"/>
                </a:solidFill>
              </a:rPr>
              <a:t>€ € € € € €</a:t>
            </a:r>
            <a:endParaRPr lang="en-US" dirty="0">
              <a:solidFill>
                <a:srgbClr val="B8C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44824" y="-672353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997765" y="-283882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5432"/>
            <a:ext cx="8229600" cy="4060731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00FFFF"/>
                </a:solidFill>
              </a:rPr>
              <a:t>Questions?</a:t>
            </a:r>
            <a:endParaRPr lang="en-US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069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FFFF"/>
                </a:solidFill>
              </a:rPr>
              <a:t>Historie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793" y="1600200"/>
            <a:ext cx="8697320" cy="4525963"/>
          </a:xfrm>
        </p:spPr>
        <p:txBody>
          <a:bodyPr/>
          <a:lstStyle/>
          <a:p>
            <a:r>
              <a:rPr lang="en-US" dirty="0" err="1" smtClean="0"/>
              <a:t>Groep</a:t>
            </a:r>
            <a:r>
              <a:rPr lang="en-US" dirty="0" smtClean="0"/>
              <a:t> </a:t>
            </a:r>
            <a:r>
              <a:rPr lang="en-US" dirty="0" err="1" smtClean="0"/>
              <a:t>gevormd</a:t>
            </a:r>
            <a:r>
              <a:rPr lang="en-US" dirty="0" smtClean="0"/>
              <a:t> in maart2012</a:t>
            </a:r>
          </a:p>
          <a:p>
            <a:r>
              <a:rPr lang="en-US" dirty="0" err="1" smtClean="0"/>
              <a:t>Getriggerd</a:t>
            </a:r>
            <a:r>
              <a:rPr lang="en-US" dirty="0" smtClean="0"/>
              <a:t> door </a:t>
            </a:r>
            <a:r>
              <a:rPr lang="en-US" dirty="0" err="1"/>
              <a:t>B</a:t>
            </a:r>
            <a:r>
              <a:rPr lang="en-US" dirty="0" err="1" smtClean="0"/>
              <a:t>rein</a:t>
            </a:r>
            <a:r>
              <a:rPr lang="en-US" dirty="0" smtClean="0"/>
              <a:t> versus ISP’s</a:t>
            </a:r>
          </a:p>
          <a:p>
            <a:r>
              <a:rPr lang="en-US" dirty="0" err="1" smtClean="0"/>
              <a:t>Zocht</a:t>
            </a:r>
            <a:r>
              <a:rPr lang="en-US" dirty="0" smtClean="0"/>
              <a:t> </a:t>
            </a:r>
            <a:r>
              <a:rPr lang="en-US" dirty="0" err="1" smtClean="0"/>
              <a:t>gerechtelijk</a:t>
            </a:r>
            <a:r>
              <a:rPr lang="en-US" dirty="0" smtClean="0"/>
              <a:t> bevel </a:t>
            </a:r>
            <a:r>
              <a:rPr lang="en-US" dirty="0" err="1" smtClean="0"/>
              <a:t>om</a:t>
            </a:r>
            <a:r>
              <a:rPr lang="en-US" dirty="0" smtClean="0"/>
              <a:t> Internet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filteren</a:t>
            </a:r>
            <a:endParaRPr lang="en-US" dirty="0" smtClean="0"/>
          </a:p>
          <a:p>
            <a:r>
              <a:rPr lang="en-US" dirty="0" err="1" smtClean="0"/>
              <a:t>Kunnen</a:t>
            </a:r>
            <a:r>
              <a:rPr lang="en-US" dirty="0" smtClean="0"/>
              <a:t> we </a:t>
            </a:r>
            <a:r>
              <a:rPr lang="en-US" dirty="0" err="1" smtClean="0"/>
              <a:t>bewijzen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bevel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werkt</a:t>
            </a:r>
            <a:r>
              <a:rPr lang="en-US" dirty="0" smtClean="0"/>
              <a:t> maar </a:t>
            </a:r>
            <a:r>
              <a:rPr lang="en-US" dirty="0" err="1" smtClean="0"/>
              <a:t>wel</a:t>
            </a:r>
            <a:r>
              <a:rPr lang="en-US" dirty="0" smtClean="0"/>
              <a:t> Internet </a:t>
            </a:r>
            <a:r>
              <a:rPr lang="en-US" dirty="0" err="1" smtClean="0"/>
              <a:t>beschadigd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missie</a:t>
            </a:r>
            <a:r>
              <a:rPr lang="en-US" dirty="0" smtClean="0"/>
              <a:t>: to detect and quantify intrusions in the transparent end to end communication principle.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446282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Charter - I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0996"/>
            <a:ext cx="9144000" cy="564700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Internet Society Nederland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heeft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Werkgroep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Internet Transparency </a:t>
            </a:r>
            <a:r>
              <a:rPr lang="en-US" sz="2800" dirty="0" err="1" smtClean="0">
                <a:solidFill>
                  <a:schemeClr val="tx1">
                    <a:lumMod val="85000"/>
                  </a:schemeClr>
                </a:solidFill>
              </a:rPr>
              <a:t>opgericht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met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als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doel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om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open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transparant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en </a:t>
            </a:r>
            <a:r>
              <a:rPr lang="en-US" sz="2800" dirty="0" err="1">
                <a:solidFill>
                  <a:srgbClr val="FFFF00"/>
                </a:solidFill>
              </a:rPr>
              <a:t>stabiel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internet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te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</a:schemeClr>
                </a:solidFill>
              </a:rPr>
              <a:t>bevorderen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. De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werkgroep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is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platform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om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technisch-inhoudelijk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expertise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bij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elkaar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te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brengen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om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tot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gefundeerde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objectieve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opinievorming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te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komen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zowel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binnen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Internet Society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als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voor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</a:schemeClr>
                </a:solidFill>
              </a:rPr>
              <a:t>algemeen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publiek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De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werkgroep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onderzoekt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en </a:t>
            </a:r>
            <a:r>
              <a:rPr lang="en-US" sz="2800" dirty="0" err="1">
                <a:solidFill>
                  <a:srgbClr val="FFFF00"/>
                </a:solidFill>
              </a:rPr>
              <a:t>analyseert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de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invloed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van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juridisch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85000"/>
                  </a:schemeClr>
                </a:solidFill>
              </a:rPr>
              <a:t>technisch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85000"/>
                  </a:schemeClr>
                </a:solidFill>
              </a:rPr>
              <a:t>commercieel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en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bestuurlijk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gemotiveerde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ingrepen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op het 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internet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, die op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gespannen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voet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staan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 met de </a:t>
            </a:r>
            <a:r>
              <a:rPr lang="en-US" sz="2800" dirty="0" err="1">
                <a:solidFill>
                  <a:srgbClr val="FFFF00"/>
                </a:solidFill>
              </a:rPr>
              <a:t>openheid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, </a:t>
            </a:r>
            <a:r>
              <a:rPr lang="en-US" sz="2800" dirty="0" err="1">
                <a:solidFill>
                  <a:srgbClr val="FFFF00"/>
                </a:solidFill>
              </a:rPr>
              <a:t>transparantie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</a:schemeClr>
                </a:solidFill>
              </a:rPr>
              <a:t>en </a:t>
            </a:r>
            <a:r>
              <a:rPr lang="en-US" sz="2800" dirty="0" err="1">
                <a:solidFill>
                  <a:srgbClr val="FFFF00"/>
                </a:solidFill>
              </a:rPr>
              <a:t>stabiliteit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</a:schemeClr>
                </a:solidFill>
              </a:rPr>
              <a:t>daarvan</a:t>
            </a:r>
            <a:r>
              <a:rPr lang="en-US" sz="2800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3797328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Charter - II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9140"/>
            <a:ext cx="9144000" cy="552885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De </a:t>
            </a:r>
            <a:r>
              <a:rPr lang="en-US" sz="2800" dirty="0" err="1"/>
              <a:t>werkgroep</a:t>
            </a:r>
            <a:r>
              <a:rPr lang="en-US" sz="2800" dirty="0"/>
              <a:t> </a:t>
            </a:r>
            <a:r>
              <a:rPr lang="en-US" sz="2800" dirty="0" err="1"/>
              <a:t>richt</a:t>
            </a:r>
            <a:r>
              <a:rPr lang="en-US" sz="2800" dirty="0"/>
              <a:t> </a:t>
            </a:r>
            <a:r>
              <a:rPr lang="en-US" sz="2800" dirty="0" err="1"/>
              <a:t>zich</a:t>
            </a:r>
            <a:r>
              <a:rPr lang="en-US" sz="2800" dirty="0"/>
              <a:t> op </a:t>
            </a:r>
            <a:r>
              <a:rPr lang="en-US" sz="2800" dirty="0" err="1">
                <a:solidFill>
                  <a:srgbClr val="FFFF00"/>
                </a:solidFill>
              </a:rPr>
              <a:t>impactanalyses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op basis van </a:t>
            </a:r>
            <a:r>
              <a:rPr lang="en-US" sz="2800" dirty="0" err="1"/>
              <a:t>feiten</a:t>
            </a:r>
            <a:r>
              <a:rPr lang="en-US" sz="2800" dirty="0"/>
              <a:t> </a:t>
            </a:r>
            <a:r>
              <a:rPr lang="en-US" sz="2800" dirty="0" err="1" smtClean="0"/>
              <a:t>uit</a:t>
            </a:r>
            <a:r>
              <a:rPr lang="en-US" sz="2800" dirty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empirisch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onderzoek</a:t>
            </a:r>
            <a:r>
              <a:rPr lang="en-US" sz="2800" dirty="0"/>
              <a:t>, </a:t>
            </a:r>
            <a:r>
              <a:rPr lang="en-US" sz="2800" dirty="0" err="1">
                <a:solidFill>
                  <a:srgbClr val="FFFF00"/>
                </a:solidFill>
              </a:rPr>
              <a:t>effectmetingen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en </a:t>
            </a:r>
            <a:r>
              <a:rPr lang="en-US" sz="2800" dirty="0" err="1">
                <a:solidFill>
                  <a:srgbClr val="FFFF00"/>
                </a:solidFill>
              </a:rPr>
              <a:t>simulaties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en </a:t>
            </a:r>
            <a:r>
              <a:rPr lang="en-US" sz="2800" dirty="0" err="1"/>
              <a:t>initieert</a:t>
            </a:r>
            <a:r>
              <a:rPr lang="en-US" sz="2800" dirty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onderzoek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/>
              <a:t>daar</a:t>
            </a:r>
            <a:r>
              <a:rPr lang="en-US" sz="2800" dirty="0"/>
              <a:t> </a:t>
            </a:r>
            <a:r>
              <a:rPr lang="en-US" sz="2800" dirty="0" err="1"/>
              <a:t>waar</a:t>
            </a:r>
            <a:r>
              <a:rPr lang="en-US" sz="2800" dirty="0"/>
              <a:t> het </a:t>
            </a:r>
            <a:r>
              <a:rPr lang="en-US" sz="2800" dirty="0" err="1"/>
              <a:t>dat</a:t>
            </a:r>
            <a:r>
              <a:rPr lang="en-US" sz="2800" dirty="0"/>
              <a:t> </a:t>
            </a:r>
            <a:r>
              <a:rPr lang="en-US" sz="2800" dirty="0" err="1"/>
              <a:t>nodig</a:t>
            </a:r>
            <a:r>
              <a:rPr lang="en-US" sz="2800" dirty="0"/>
              <a:t> </a:t>
            </a:r>
            <a:r>
              <a:rPr lang="en-US" sz="2800" dirty="0" err="1"/>
              <a:t>acht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 </a:t>
            </a:r>
            <a:r>
              <a:rPr lang="en-US" sz="2800" dirty="0" err="1"/>
              <a:t>werkgroep</a:t>
            </a:r>
            <a:r>
              <a:rPr lang="en-US" sz="2800" dirty="0"/>
              <a:t> </a:t>
            </a:r>
            <a:r>
              <a:rPr lang="en-US" sz="2800" dirty="0" err="1"/>
              <a:t>stemt</a:t>
            </a:r>
            <a:r>
              <a:rPr lang="en-US" sz="2800" dirty="0"/>
              <a:t> </a:t>
            </a:r>
            <a:r>
              <a:rPr lang="en-US" sz="2800" dirty="0" err="1"/>
              <a:t>haar</a:t>
            </a:r>
            <a:r>
              <a:rPr lang="en-US" sz="2800" dirty="0"/>
              <a:t> </a:t>
            </a:r>
            <a:r>
              <a:rPr lang="en-US" sz="2800" dirty="0" err="1"/>
              <a:t>werkzaamheden</a:t>
            </a:r>
            <a:r>
              <a:rPr lang="en-US" sz="2800" dirty="0"/>
              <a:t> </a:t>
            </a:r>
            <a:r>
              <a:rPr lang="en-US" sz="2800" dirty="0" err="1"/>
              <a:t>waar</a:t>
            </a:r>
            <a:r>
              <a:rPr lang="en-US" sz="2800" dirty="0"/>
              <a:t> </a:t>
            </a:r>
            <a:r>
              <a:rPr lang="en-US" sz="2800" dirty="0" err="1"/>
              <a:t>nodig</a:t>
            </a:r>
            <a:r>
              <a:rPr lang="en-US" sz="2800" dirty="0"/>
              <a:t> en </a:t>
            </a:r>
            <a:r>
              <a:rPr lang="en-US" sz="2800" dirty="0" err="1"/>
              <a:t>mogelijk</a:t>
            </a:r>
            <a:r>
              <a:rPr lang="en-US" sz="2800" dirty="0"/>
              <a:t> </a:t>
            </a:r>
            <a:r>
              <a:rPr lang="en-US" sz="2800" dirty="0" err="1"/>
              <a:t>af</a:t>
            </a:r>
            <a:r>
              <a:rPr lang="en-US" sz="2800" dirty="0"/>
              <a:t> met </a:t>
            </a:r>
            <a:r>
              <a:rPr lang="en-US" sz="2800" dirty="0" err="1" smtClean="0">
                <a:solidFill>
                  <a:srgbClr val="FFFF00"/>
                </a:solidFill>
              </a:rPr>
              <a:t>wetenschappelijke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>
                <a:solidFill>
                  <a:srgbClr val="FFFF00"/>
                </a:solidFill>
              </a:rPr>
              <a:t>gremia</a:t>
            </a:r>
            <a:r>
              <a:rPr lang="en-US" sz="2800" dirty="0"/>
              <a:t>, met </a:t>
            </a:r>
            <a:r>
              <a:rPr lang="en-US" sz="2800" dirty="0" err="1"/>
              <a:t>vergelijkbare</a:t>
            </a:r>
            <a:r>
              <a:rPr lang="en-US" sz="2800" dirty="0"/>
              <a:t> </a:t>
            </a:r>
            <a:r>
              <a:rPr lang="en-US" sz="2800" dirty="0" err="1"/>
              <a:t>werkgroepen</a:t>
            </a:r>
            <a:r>
              <a:rPr lang="en-US" sz="2800" dirty="0"/>
              <a:t> </a:t>
            </a:r>
            <a:r>
              <a:rPr lang="en-US" sz="2800" dirty="0" err="1" smtClean="0"/>
              <a:t>binnen</a:t>
            </a:r>
            <a:r>
              <a:rPr lang="en-US" sz="2800" dirty="0"/>
              <a:t> </a:t>
            </a:r>
            <a:r>
              <a:rPr lang="en-US" sz="2800" dirty="0" smtClean="0"/>
              <a:t>Internet </a:t>
            </a:r>
            <a:r>
              <a:rPr lang="en-US" sz="2800" dirty="0"/>
              <a:t>Society en met </a:t>
            </a:r>
            <a:r>
              <a:rPr lang="en-US" sz="2800" dirty="0" err="1"/>
              <a:t>andere</a:t>
            </a:r>
            <a:r>
              <a:rPr lang="en-US" sz="2800" dirty="0"/>
              <a:t> </a:t>
            </a:r>
            <a:r>
              <a:rPr lang="en-US" sz="2800" dirty="0" err="1"/>
              <a:t>belanghebbenden</a:t>
            </a:r>
            <a:r>
              <a:rPr lang="en-US" sz="2800" dirty="0"/>
              <a:t>. De </a:t>
            </a:r>
            <a:r>
              <a:rPr lang="en-US" sz="2800" dirty="0" err="1"/>
              <a:t>werkgroep</a:t>
            </a:r>
            <a:r>
              <a:rPr lang="en-US" sz="2800" dirty="0"/>
              <a:t> </a:t>
            </a:r>
            <a:r>
              <a:rPr lang="en-US" sz="2800" dirty="0" err="1"/>
              <a:t>brengt</a:t>
            </a:r>
            <a:r>
              <a:rPr lang="en-US" sz="2800" dirty="0"/>
              <a:t> op </a:t>
            </a:r>
            <a:r>
              <a:rPr lang="en-US" sz="2800" dirty="0" smtClean="0"/>
              <a:t>basis </a:t>
            </a:r>
            <a:r>
              <a:rPr lang="en-US" sz="2800" dirty="0"/>
              <a:t>van de </a:t>
            </a:r>
            <a:r>
              <a:rPr lang="en-US" sz="2800" dirty="0" err="1"/>
              <a:t>verzamelde</a:t>
            </a:r>
            <a:r>
              <a:rPr lang="en-US" sz="2800" dirty="0"/>
              <a:t> expertise </a:t>
            </a:r>
            <a:r>
              <a:rPr lang="en-US" sz="2800" dirty="0" err="1">
                <a:solidFill>
                  <a:srgbClr val="FFFF00"/>
                </a:solidFill>
              </a:rPr>
              <a:t>gevraagd</a:t>
            </a:r>
            <a:r>
              <a:rPr lang="en-US" sz="2800" dirty="0">
                <a:solidFill>
                  <a:srgbClr val="FFFF00"/>
                </a:solidFill>
              </a:rPr>
              <a:t> en </a:t>
            </a:r>
            <a:r>
              <a:rPr lang="en-US" sz="2800" dirty="0" err="1">
                <a:solidFill>
                  <a:srgbClr val="FFFF00"/>
                </a:solidFill>
              </a:rPr>
              <a:t>ongevraagd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openbaar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oordelen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en </a:t>
            </a:r>
            <a:r>
              <a:rPr lang="en-US" sz="2800" dirty="0" err="1">
                <a:solidFill>
                  <a:srgbClr val="FFFF00"/>
                </a:solidFill>
              </a:rPr>
              <a:t>aanbevelingen</a:t>
            </a:r>
            <a:r>
              <a:rPr lang="en-US" sz="2800" dirty="0"/>
              <a:t> </a:t>
            </a:r>
            <a:r>
              <a:rPr lang="en-US" sz="2800" dirty="0" err="1"/>
              <a:t>uit</a:t>
            </a:r>
            <a:r>
              <a:rPr lang="en-US" sz="2800" dirty="0"/>
              <a:t> over de impact die </a:t>
            </a:r>
            <a:r>
              <a:rPr lang="en-US" sz="2800" dirty="0" err="1"/>
              <a:t>zij</a:t>
            </a:r>
            <a:r>
              <a:rPr lang="en-US" sz="2800" dirty="0"/>
              <a:t> </a:t>
            </a:r>
            <a:r>
              <a:rPr lang="en-US" sz="2800" dirty="0" err="1"/>
              <a:t>ziet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r>
              <a:rPr lang="en-US" sz="2800" dirty="0"/>
              <a:t> </a:t>
            </a:r>
            <a:r>
              <a:rPr lang="en-US" sz="2800" dirty="0" err="1" smtClean="0"/>
              <a:t>alle</a:t>
            </a:r>
            <a:r>
              <a:rPr lang="en-US" sz="2800" dirty="0"/>
              <a:t> </a:t>
            </a:r>
            <a:r>
              <a:rPr lang="en-US" sz="2800" dirty="0" err="1" smtClean="0"/>
              <a:t>relevante</a:t>
            </a:r>
            <a:r>
              <a:rPr lang="en-US" sz="2800" dirty="0" smtClean="0"/>
              <a:t> </a:t>
            </a:r>
            <a:r>
              <a:rPr lang="en-US" sz="2800" dirty="0" err="1"/>
              <a:t>partijen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2828816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FFFF"/>
                </a:solidFill>
              </a:rPr>
              <a:t>Activiteiten</a:t>
            </a:r>
            <a:endParaRPr lang="en-US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9745" cy="4525963"/>
          </a:xfrm>
        </p:spPr>
        <p:txBody>
          <a:bodyPr/>
          <a:lstStyle/>
          <a:p>
            <a:r>
              <a:rPr lang="en-US" dirty="0" err="1" smtClean="0"/>
              <a:t>Drie</a:t>
            </a:r>
            <a:r>
              <a:rPr lang="en-US" dirty="0" smtClean="0"/>
              <a:t> </a:t>
            </a:r>
            <a:r>
              <a:rPr lang="en-US" dirty="0" err="1" smtClean="0"/>
              <a:t>vergaderingen</a:t>
            </a:r>
            <a:endParaRPr lang="en-US" dirty="0" smtClean="0"/>
          </a:p>
          <a:p>
            <a:pPr lvl="1"/>
            <a:r>
              <a:rPr lang="en-US" dirty="0" err="1" smtClean="0"/>
              <a:t>Oprichtingsvergadering</a:t>
            </a:r>
            <a:endParaRPr lang="en-US" dirty="0" smtClean="0"/>
          </a:p>
          <a:p>
            <a:pPr lvl="1"/>
            <a:r>
              <a:rPr lang="en-US" dirty="0" err="1" smtClean="0"/>
              <a:t>Vergadering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bespreking</a:t>
            </a:r>
            <a:r>
              <a:rPr lang="en-US" dirty="0" smtClean="0"/>
              <a:t> </a:t>
            </a:r>
            <a:r>
              <a:rPr lang="en-US" dirty="0" err="1" smtClean="0"/>
              <a:t>resultaten</a:t>
            </a:r>
            <a:r>
              <a:rPr lang="en-US" dirty="0" smtClean="0"/>
              <a:t>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metingen</a:t>
            </a:r>
            <a:r>
              <a:rPr lang="en-US" dirty="0" smtClean="0"/>
              <a:t> van UvA</a:t>
            </a:r>
          </a:p>
          <a:p>
            <a:pPr lvl="1"/>
            <a:r>
              <a:rPr lang="en-US" dirty="0" err="1" smtClean="0"/>
              <a:t>Vergadering</a:t>
            </a:r>
            <a:r>
              <a:rPr lang="en-US" dirty="0" smtClean="0"/>
              <a:t> </a:t>
            </a:r>
            <a:r>
              <a:rPr lang="en-US" dirty="0" err="1" smtClean="0"/>
              <a:t>bespreking</a:t>
            </a:r>
            <a:r>
              <a:rPr lang="en-US" dirty="0" smtClean="0"/>
              <a:t> </a:t>
            </a:r>
            <a:r>
              <a:rPr lang="en-US" dirty="0" err="1" smtClean="0"/>
              <a:t>voorstel</a:t>
            </a:r>
            <a:r>
              <a:rPr lang="en-US" dirty="0" smtClean="0"/>
              <a:t> </a:t>
            </a:r>
            <a:r>
              <a:rPr lang="en-US" dirty="0" err="1" smtClean="0"/>
              <a:t>Blom</a:t>
            </a:r>
            <a:r>
              <a:rPr lang="en-US" dirty="0" smtClean="0"/>
              <a:t> </a:t>
            </a:r>
            <a:r>
              <a:rPr lang="en-US" dirty="0" err="1" smtClean="0"/>
              <a:t>mbt</a:t>
            </a:r>
            <a:r>
              <a:rPr lang="en-US" dirty="0" smtClean="0"/>
              <a:t> tooling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detectie</a:t>
            </a:r>
            <a:r>
              <a:rPr lang="en-US" dirty="0" smtClean="0"/>
              <a:t> </a:t>
            </a:r>
            <a:r>
              <a:rPr lang="en-US" dirty="0" err="1" smtClean="0"/>
              <a:t>transparancy</a:t>
            </a:r>
            <a:r>
              <a:rPr lang="en-US" dirty="0" smtClean="0"/>
              <a:t> op </a:t>
            </a:r>
            <a:r>
              <a:rPr lang="en-US" dirty="0" err="1" smtClean="0"/>
              <a:t>mobiele</a:t>
            </a:r>
            <a:r>
              <a:rPr lang="en-US" smtClean="0"/>
              <a:t>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95674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Keeping Pirates Out of the Bay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or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Measuring the Effect of Website Censoring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00934"/>
            <a:ext cx="6400800" cy="1237865"/>
          </a:xfrm>
        </p:spPr>
        <p:txBody>
          <a:bodyPr/>
          <a:lstStyle/>
          <a:p>
            <a:r>
              <a:rPr lang="en-GB" dirty="0" smtClean="0">
                <a:solidFill>
                  <a:srgbClr val="00FFFF"/>
                </a:solidFill>
              </a:rPr>
              <a:t>Jeroen van der Ham</a:t>
            </a:r>
            <a:endParaRPr lang="en-GB" dirty="0">
              <a:solidFill>
                <a:srgbClr val="00FFFF"/>
              </a:solidFill>
            </a:endParaRPr>
          </a:p>
        </p:txBody>
      </p:sp>
      <p:pic>
        <p:nvPicPr>
          <p:cNvPr id="4" name="Picture 3" descr="logo-sne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68" y="6248400"/>
            <a:ext cx="1256632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508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FFFF"/>
                </a:solidFill>
              </a:rPr>
              <a:t>Hypothesis</a:t>
            </a:r>
            <a:endParaRPr lang="en-GB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i="1" dirty="0" smtClean="0"/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r>
              <a:rPr lang="en-GB" i="1" dirty="0" smtClean="0"/>
              <a:t>Does blocking The Pirate Bay have effect on the uploading of illegal material via </a:t>
            </a:r>
            <a:r>
              <a:rPr lang="en-GB" i="1" dirty="0" err="1" smtClean="0"/>
              <a:t>Bittorrent</a:t>
            </a:r>
            <a:r>
              <a:rPr lang="en-GB" i="1" dirty="0" smtClean="0"/>
              <a:t> peer-to-peer networks?</a:t>
            </a:r>
            <a:endParaRPr lang="en-GB" i="1" dirty="0"/>
          </a:p>
        </p:txBody>
      </p:sp>
      <p:pic>
        <p:nvPicPr>
          <p:cNvPr id="4" name="Picture 3" descr="logo-sne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68" y="6248400"/>
            <a:ext cx="1256632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288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FFFF"/>
                </a:solidFill>
              </a:rPr>
              <a:t>Repeat Measurements</a:t>
            </a:r>
            <a:endParaRPr lang="en-GB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list of (</a:t>
            </a:r>
            <a:r>
              <a:rPr lang="en-GB" dirty="0" err="1" smtClean="0"/>
              <a:t>dutch</a:t>
            </a:r>
            <a:r>
              <a:rPr lang="en-GB" dirty="0" smtClean="0"/>
              <a:t>) magnet links from TPB</a:t>
            </a:r>
          </a:p>
          <a:p>
            <a:r>
              <a:rPr lang="en-GB" dirty="0" smtClean="0"/>
              <a:t>Start a transmission-daemon</a:t>
            </a:r>
          </a:p>
          <a:p>
            <a:r>
              <a:rPr lang="en-GB" dirty="0" smtClean="0"/>
              <a:t>Add 5 / 3 magnets to daemon</a:t>
            </a:r>
          </a:p>
          <a:p>
            <a:r>
              <a:rPr lang="en-GB" dirty="0" smtClean="0"/>
              <a:t>10 times every minute, request the peer-list</a:t>
            </a:r>
          </a:p>
          <a:p>
            <a:endParaRPr lang="en-GB" dirty="0"/>
          </a:p>
          <a:p>
            <a:r>
              <a:rPr lang="en-GB" dirty="0" smtClean="0"/>
              <a:t>Using </a:t>
            </a:r>
            <a:r>
              <a:rPr lang="en-GB" dirty="0" err="1" smtClean="0"/>
              <a:t>GeoIP</a:t>
            </a:r>
            <a:r>
              <a:rPr lang="en-GB" dirty="0" smtClean="0"/>
              <a:t> database get the Dutch addresses</a:t>
            </a:r>
          </a:p>
          <a:p>
            <a:r>
              <a:rPr lang="en-GB" dirty="0" smtClean="0"/>
              <a:t>Using </a:t>
            </a:r>
            <a:r>
              <a:rPr lang="en-GB" dirty="0" err="1" smtClean="0"/>
              <a:t>Cymru</a:t>
            </a:r>
            <a:r>
              <a:rPr lang="en-GB" dirty="0" smtClean="0"/>
              <a:t> IP-to-ASN filter out to providers</a:t>
            </a:r>
            <a:endParaRPr lang="en-GB" dirty="0"/>
          </a:p>
        </p:txBody>
      </p:sp>
      <p:pic>
        <p:nvPicPr>
          <p:cNvPr id="4" name="Picture 3" descr="logo-sne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68" y="6248400"/>
            <a:ext cx="1256632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0750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FFFF"/>
                </a:solidFill>
              </a:rPr>
              <a:t>Boxplots for BREIN</a:t>
            </a:r>
            <a:endParaRPr lang="en-GB" dirty="0">
              <a:solidFill>
                <a:srgbClr val="00FFFF"/>
              </a:solidFill>
            </a:endParaRPr>
          </a:p>
        </p:txBody>
      </p:sp>
      <p:graphicFrame>
        <p:nvGraphicFramePr>
          <p:cNvPr id="8" name="Grafiek 15"/>
          <p:cNvGraphicFramePr/>
          <p:nvPr>
            <p:extLst>
              <p:ext uri="{D42A27DB-BD31-4B8C-83A1-F6EECF244321}">
                <p14:modId xmlns:p14="http://schemas.microsoft.com/office/powerpoint/2010/main" val="2219639946"/>
              </p:ext>
            </p:extLst>
          </p:nvPr>
        </p:nvGraphicFramePr>
        <p:xfrm>
          <a:off x="341752" y="1417638"/>
          <a:ext cx="3894524" cy="4199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iek 18"/>
          <p:cNvGraphicFramePr/>
          <p:nvPr>
            <p:extLst>
              <p:ext uri="{D42A27DB-BD31-4B8C-83A1-F6EECF244321}">
                <p14:modId xmlns:p14="http://schemas.microsoft.com/office/powerpoint/2010/main" val="1300357159"/>
              </p:ext>
            </p:extLst>
          </p:nvPr>
        </p:nvGraphicFramePr>
        <p:xfrm>
          <a:off x="4576183" y="1612809"/>
          <a:ext cx="3699476" cy="395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 descr="logo-sne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268" y="6248400"/>
            <a:ext cx="1256632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1329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5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45720" rIns="1800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FBFF13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45720" rIns="1800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>
            <a:ln>
              <a:noFill/>
            </a:ln>
            <a:solidFill>
              <a:srgbClr val="FBFF13"/>
            </a:solidFill>
            <a:effectLst/>
            <a:latin typeface="Times" charset="0"/>
          </a:defRPr>
        </a:defPPr>
      </a:lstStyle>
    </a:lnDef>
    <a:txDef>
      <a:spPr>
        <a:noFill/>
      </a:spPr>
      <a:bodyPr wrap="square" rtlCol="0">
        <a:normAutofit/>
      </a:bodyPr>
      <a:lstStyle>
        <a:defPPr>
          <a:defRPr b="1" dirty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EYSERS-SlidesTemplateWhit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toor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to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30793</TotalTime>
  <Words>479</Words>
  <Application>Microsoft Macintosh PowerPoint</Application>
  <PresentationFormat>On-screen Show (4:3)</PresentationFormat>
  <Paragraphs>52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Blank</vt:lpstr>
      <vt:lpstr>GEYSERS-SlidesTemplateWhite</vt:lpstr>
      <vt:lpstr> ISOC Transparency Working Group  Cees de Laat   </vt:lpstr>
      <vt:lpstr>Historie</vt:lpstr>
      <vt:lpstr>Charter - I</vt:lpstr>
      <vt:lpstr>Charter - II</vt:lpstr>
      <vt:lpstr>Activiteiten</vt:lpstr>
      <vt:lpstr>Keeping Pirates Out of the Bay or  Measuring the Effect of Website Censoring</vt:lpstr>
      <vt:lpstr>Hypothesis</vt:lpstr>
      <vt:lpstr>Repeat Measurements</vt:lpstr>
      <vt:lpstr>Boxplots for BREIN</vt:lpstr>
      <vt:lpstr>Results: Boxplot Ziggo</vt:lpstr>
      <vt:lpstr>Results: Boxplot XS4ALL</vt:lpstr>
      <vt:lpstr>Metingen (Aug 2012)</vt:lpstr>
      <vt:lpstr>Nieuwe Metingen (Oct 2012)</vt:lpstr>
      <vt:lpstr>€ € € € € €</vt:lpstr>
    </vt:vector>
  </TitlesOfParts>
  <Company>UvA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Lambda-Grid developments, RDF and StarPlane</dc:title>
  <cp:lastModifiedBy>Cees de Laat</cp:lastModifiedBy>
  <cp:revision>658</cp:revision>
  <cp:lastPrinted>2011-01-26T21:48:23Z</cp:lastPrinted>
  <dcterms:created xsi:type="dcterms:W3CDTF">2010-11-27T21:29:46Z</dcterms:created>
  <dcterms:modified xsi:type="dcterms:W3CDTF">2012-10-29T23:10:21Z</dcterms:modified>
</cp:coreProperties>
</file>